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6" r:id="rId12"/>
    <p:sldId id="265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52" y="1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FD6FDFE-5F25-449B-ABBE-26046435C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3D24FC5B-AB90-49AC-A662-60C9105B68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01E5E3AE-986B-4B4C-BC27-DD546F2A1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46316648-A33A-4420-9A73-48F420D89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1189251C-34CD-4EDE-BF85-33F470F82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46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692CFB3-2C73-4E09-91F7-D57A2F0F7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858E9B77-18E4-4BFB-87E8-718757ECE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7B501D42-F36C-400B-B53A-E6421F07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BC10FF51-B841-4D1B-B921-C43D6FF49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4A3F28C9-DAD0-46E6-8DA0-68D45DD7C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548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>
            <a:extLst>
              <a:ext uri="{FF2B5EF4-FFF2-40B4-BE49-F238E27FC236}">
                <a16:creationId xmlns:a16="http://schemas.microsoft.com/office/drawing/2014/main" id="{E96B2F56-4F54-45AF-B91C-ACED97A2DE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4D6000E8-6C4F-4F8F-9C24-426A14EE1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48DD8E94-9BBD-4D94-AE40-715F7D836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8C08BBDF-9173-4945-9950-B84C19E6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DDD5048E-BCFB-42B9-B4CE-A4B3A37B7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785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14613FD-B919-453E-9EB7-BE38EE951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7C4A33C6-5DF9-4FD1-9927-B15E227B9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B6ADF0A7-1237-4E37-8544-B3A6AAC51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A82A8C35-0397-4D56-ACB7-E56D40499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BD45A1BE-46F5-469A-8013-A3EA6C249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63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8B8A91A-7228-415F-AFAE-33BA91B36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E0405473-8DC6-41CB-9891-08DAD7DCD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4B4D1F2E-FC39-4430-8773-B16C10942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56846D80-E42E-44CA-A99B-D299B3EC4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D93C4F11-BF84-4C86-90CE-C172E6F13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504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60AF5F4-B75F-4C08-8873-A8F2ABAD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F0006276-BADA-4F8C-B0EB-CFE7F0C636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F586E7F9-78F3-4BCF-A997-02D904BDD0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22219B84-96E0-420F-B22E-76B5E7210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38803D76-2958-48BB-B9D6-4D8B82D34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E8B9E4FC-3019-48B8-9747-F9BE19A4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6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E2DDE9C4-45B5-4887-AE41-08CD2DC3C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A554C44D-CE65-41B0-B9A2-17CE4E892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8AFB10F8-5B09-460E-8882-85277D83CD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E3DE3680-A975-4C3C-8ABC-A4CB72E79D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>
            <a:extLst>
              <a:ext uri="{FF2B5EF4-FFF2-40B4-BE49-F238E27FC236}">
                <a16:creationId xmlns:a16="http://schemas.microsoft.com/office/drawing/2014/main" id="{5EDD1154-AAC6-4D43-895D-FCDD5D5C48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7" name="Substituent dată 6">
            <a:extLst>
              <a:ext uri="{FF2B5EF4-FFF2-40B4-BE49-F238E27FC236}">
                <a16:creationId xmlns:a16="http://schemas.microsoft.com/office/drawing/2014/main" id="{11253354-F8EB-4B8B-A787-436D4229D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8" name="Substituent subsol 7">
            <a:extLst>
              <a:ext uri="{FF2B5EF4-FFF2-40B4-BE49-F238E27FC236}">
                <a16:creationId xmlns:a16="http://schemas.microsoft.com/office/drawing/2014/main" id="{E69DBB2E-0FED-495B-9D77-D3AAD152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stituent număr diapozitiv 8">
            <a:extLst>
              <a:ext uri="{FF2B5EF4-FFF2-40B4-BE49-F238E27FC236}">
                <a16:creationId xmlns:a16="http://schemas.microsoft.com/office/drawing/2014/main" id="{11263DCD-155D-4EF4-835A-C9D17EAD9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054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0B9DEE8-7C0C-468A-8ED4-BBD42709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BA583DD7-6765-49FC-9E7A-1F618F55D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7E42667E-D2AA-4AAB-84B1-E636F9120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E20D1D21-6E9C-468C-86AB-99C830DE4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59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346A16F8-C05B-48E1-BAE5-AC9FA548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3" name="Substituent subsol 2">
            <a:extLst>
              <a:ext uri="{FF2B5EF4-FFF2-40B4-BE49-F238E27FC236}">
                <a16:creationId xmlns:a16="http://schemas.microsoft.com/office/drawing/2014/main" id="{A9283566-15AA-4D86-B7A7-87F0C9BB2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58913226-5795-458C-B774-E3211552C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04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E9CD3FB6-509D-49A0-B534-BB63DB157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C8A074C7-780B-4439-A288-F995162E8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B3690C31-55EB-4C9C-A47A-3DB892E6C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3EA13861-1253-44F5-BC41-F0D2650D0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2CB33235-337E-47E8-8974-630E828D8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8D674380-1ADD-49AA-99A0-8F3D79F5C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20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0C6F823-5D08-4FCD-9B41-013F39487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280E731A-8B93-4D1C-8FED-4DF67414B8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BE00C7F2-9385-4346-8D3E-1236DB3C91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F5358158-258A-42D6-83E9-7840A701F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35CE65FF-9535-4CFB-92A6-3E195923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A072A30F-B162-4200-8CF3-0DF4F778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24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>
            <a:extLst>
              <a:ext uri="{FF2B5EF4-FFF2-40B4-BE49-F238E27FC236}">
                <a16:creationId xmlns:a16="http://schemas.microsoft.com/office/drawing/2014/main" id="{67A0F1CB-E989-4DA1-BD06-3FF136F69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5DD3A707-E620-4166-9628-EBD50EA64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ADA38CD5-46EB-4D0C-A9A7-D07A0EF593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28736-EC6D-416E-8BE1-4B5BA68685CA}" type="datetimeFigureOut">
              <a:rPr lang="en-US" smtClean="0"/>
              <a:t>02-May-22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F144C51A-41AD-4894-9D58-A60C01529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EA2A21C7-8F0D-4B2D-8F45-BB3818CAE7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88BEB-1A77-4938-8D69-9F6173C9E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38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2E13BC8-B731-4B7A-809B-B26559524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5025" y="1122363"/>
            <a:ext cx="10762372" cy="2387600"/>
          </a:xfrm>
        </p:spPr>
        <p:txBody>
          <a:bodyPr/>
          <a:lstStyle/>
          <a:p>
            <a:r>
              <a:rPr lang="en-US" b="1" dirty="0"/>
              <a:t>MULTI-COLOR SORTER MACHINE</a:t>
            </a:r>
            <a:endParaRPr lang="en-US" dirty="0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868438F8-AB03-465D-8E7E-9C5714E5C1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Rangu</a:t>
            </a:r>
            <a:r>
              <a:rPr lang="en-US" dirty="0" smtClean="0"/>
              <a:t> Elena</a:t>
            </a:r>
            <a:endParaRPr lang="en-US" dirty="0"/>
          </a:p>
        </p:txBody>
      </p:sp>
      <p:pic>
        <p:nvPicPr>
          <p:cNvPr id="5" name="Picture 2" descr="Time Lapse Photography of Blue Lights">
            <a:extLst>
              <a:ext uri="{FF2B5EF4-FFF2-40B4-BE49-F238E27FC236}">
                <a16:creationId xmlns:a16="http://schemas.microsoft.com/office/drawing/2014/main" id="{3B5B92FF-B3D2-4053-955A-E5A7AB2069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9" b="3641"/>
          <a:stretch/>
        </p:blipFill>
        <p:spPr bwMode="auto">
          <a:xfrm>
            <a:off x="-229612" y="-116541"/>
            <a:ext cx="12191980" cy="6765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8D5C9E5-561F-437B-9017-96DAA0F34C9C}"/>
              </a:ext>
            </a:extLst>
          </p:cNvPr>
          <p:cNvSpPr/>
          <p:nvPr/>
        </p:nvSpPr>
        <p:spPr>
          <a:xfrm>
            <a:off x="-276990" y="-116541"/>
            <a:ext cx="12239357" cy="6794722"/>
          </a:xfrm>
          <a:prstGeom prst="rect">
            <a:avLst/>
          </a:prstGeom>
          <a:solidFill>
            <a:schemeClr val="accent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FA7713-DB9A-4D76-AF57-F95E59D872FB}"/>
              </a:ext>
            </a:extLst>
          </p:cNvPr>
          <p:cNvGrpSpPr/>
          <p:nvPr/>
        </p:nvGrpSpPr>
        <p:grpSpPr>
          <a:xfrm>
            <a:off x="-556490" y="599261"/>
            <a:ext cx="6067782" cy="5242657"/>
            <a:chOff x="-271377" y="1333661"/>
            <a:chExt cx="6067782" cy="5242657"/>
          </a:xfrm>
        </p:grpSpPr>
        <p:sp>
          <p:nvSpPr>
            <p:cNvPr id="8" name="Rectangle: Top Corners Rounded 6">
              <a:extLst>
                <a:ext uri="{FF2B5EF4-FFF2-40B4-BE49-F238E27FC236}">
                  <a16:creationId xmlns:a16="http://schemas.microsoft.com/office/drawing/2014/main" id="{DFA5FD7A-F376-46AF-8C7D-350055382BD4}"/>
                </a:ext>
              </a:extLst>
            </p:cNvPr>
            <p:cNvSpPr/>
            <p:nvPr/>
          </p:nvSpPr>
          <p:spPr>
            <a:xfrm rot="5400000">
              <a:off x="485611" y="1159874"/>
              <a:ext cx="2405745" cy="3348051"/>
            </a:xfrm>
            <a:prstGeom prst="round2SameRect">
              <a:avLst/>
            </a:prstGeom>
            <a:solidFill>
              <a:schemeClr val="accent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709938E-ECBA-444C-878A-C6B7D7EB57D2}"/>
                </a:ext>
              </a:extLst>
            </p:cNvPr>
            <p:cNvSpPr/>
            <p:nvPr/>
          </p:nvSpPr>
          <p:spPr>
            <a:xfrm>
              <a:off x="2795904" y="1333661"/>
              <a:ext cx="3000501" cy="300050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B1D09F3-9852-48D8-A2F8-D27FB8F12C1C}"/>
                </a:ext>
              </a:extLst>
            </p:cNvPr>
            <p:cNvSpPr/>
            <p:nvPr/>
          </p:nvSpPr>
          <p:spPr>
            <a:xfrm>
              <a:off x="3246158" y="1783915"/>
              <a:ext cx="2099995" cy="2099995"/>
            </a:xfrm>
            <a:prstGeom prst="ellipse">
              <a:avLst/>
            </a:prstGeom>
            <a:solidFill>
              <a:schemeClr val="accent1">
                <a:lumMod val="75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78EC6D4-D9DA-4D55-9DE7-D007BF2DB589}"/>
                </a:ext>
              </a:extLst>
            </p:cNvPr>
            <p:cNvSpPr/>
            <p:nvPr/>
          </p:nvSpPr>
          <p:spPr>
            <a:xfrm>
              <a:off x="3715584" y="2253341"/>
              <a:ext cx="1161144" cy="1161144"/>
            </a:xfrm>
            <a:prstGeom prst="ellipse">
              <a:avLst/>
            </a:prstGeom>
            <a:solidFill>
              <a:schemeClr val="tx2">
                <a:lumMod val="5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2" name="Picture 11" descr="A picture containing motorcycle, black, man, wearing&#10;&#10;Description automatically generated">
              <a:extLst>
                <a:ext uri="{FF2B5EF4-FFF2-40B4-BE49-F238E27FC236}">
                  <a16:creationId xmlns:a16="http://schemas.microsoft.com/office/drawing/2014/main" id="{0D086FB2-56BC-4147-94F7-120927C4C5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810197" flipH="1">
              <a:off x="-271377" y="2613094"/>
              <a:ext cx="5944835" cy="3963224"/>
            </a:xfrm>
            <a:prstGeom prst="rect">
              <a:avLst/>
            </a:prstGeom>
          </p:spPr>
        </p:pic>
        <p:sp>
          <p:nvSpPr>
            <p:cNvPr id="13" name="Rectangle: Top Corners Rounded 11">
              <a:extLst>
                <a:ext uri="{FF2B5EF4-FFF2-40B4-BE49-F238E27FC236}">
                  <a16:creationId xmlns:a16="http://schemas.microsoft.com/office/drawing/2014/main" id="{ADC81F78-C823-43A2-A35B-8D563263EA76}"/>
                </a:ext>
              </a:extLst>
            </p:cNvPr>
            <p:cNvSpPr/>
            <p:nvPr/>
          </p:nvSpPr>
          <p:spPr>
            <a:xfrm rot="5400000">
              <a:off x="-583768" y="2214774"/>
              <a:ext cx="2405745" cy="1238251"/>
            </a:xfrm>
            <a:prstGeom prst="round2SameRect">
              <a:avLst/>
            </a:prstGeom>
            <a:solidFill>
              <a:schemeClr val="accent1">
                <a:lumMod val="40000"/>
                <a:lumOff val="60000"/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40A9623-5B66-419D-9896-B8F0BD6C35B4}"/>
              </a:ext>
            </a:extLst>
          </p:cNvPr>
          <p:cNvGrpSpPr/>
          <p:nvPr/>
        </p:nvGrpSpPr>
        <p:grpSpPr>
          <a:xfrm>
            <a:off x="5469596" y="502581"/>
            <a:ext cx="6047394" cy="5505924"/>
            <a:chOff x="5926715" y="720093"/>
            <a:chExt cx="6047394" cy="5505924"/>
          </a:xfrm>
          <a:solidFill>
            <a:schemeClr val="tx2">
              <a:lumMod val="40000"/>
              <a:lumOff val="60000"/>
            </a:schemeClr>
          </a:solidFill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969E21A-15F9-461A-B9E5-34B88F0C2A54}"/>
                </a:ext>
              </a:extLst>
            </p:cNvPr>
            <p:cNvGrpSpPr/>
            <p:nvPr/>
          </p:nvGrpSpPr>
          <p:grpSpPr>
            <a:xfrm>
              <a:off x="6070236" y="720093"/>
              <a:ext cx="5903873" cy="3388138"/>
              <a:chOff x="6238066" y="617902"/>
              <a:chExt cx="5903873" cy="3388138"/>
            </a:xfrm>
            <a:grpFill/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2879D215-91D0-4EF4-9246-EF48836A5168}"/>
                  </a:ext>
                </a:extLst>
              </p:cNvPr>
              <p:cNvGrpSpPr/>
              <p:nvPr/>
            </p:nvGrpSpPr>
            <p:grpSpPr>
              <a:xfrm>
                <a:off x="6238066" y="617902"/>
                <a:ext cx="5903873" cy="2866555"/>
                <a:chOff x="6238066" y="617902"/>
                <a:chExt cx="5903873" cy="2866555"/>
              </a:xfrm>
              <a:grpFill/>
            </p:grpSpPr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2D7660E-2CAB-496A-8BCF-9CF77AE08DB9}"/>
                    </a:ext>
                  </a:extLst>
                </p:cNvPr>
                <p:cNvSpPr txBox="1"/>
                <p:nvPr/>
              </p:nvSpPr>
              <p:spPr>
                <a:xfrm>
                  <a:off x="6238066" y="617902"/>
                  <a:ext cx="1214522" cy="2862322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8000" dirty="0">
                      <a:solidFill>
                        <a:schemeClr val="bg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[</a:t>
                  </a:r>
                  <a:endParaRPr lang="en-IN" sz="18000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3D8576A8-F311-4EA2-984E-E918EED9ACFC}"/>
                    </a:ext>
                  </a:extLst>
                </p:cNvPr>
                <p:cNvSpPr txBox="1"/>
                <p:nvPr/>
              </p:nvSpPr>
              <p:spPr>
                <a:xfrm>
                  <a:off x="11149360" y="622135"/>
                  <a:ext cx="992579" cy="2862322"/>
                </a:xfrm>
                <a:prstGeom prst="rect">
                  <a:avLst/>
                </a:prstGeom>
                <a:grp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8000" dirty="0">
                      <a:solidFill>
                        <a:schemeClr val="bg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]</a:t>
                  </a:r>
                  <a:endParaRPr lang="en-IN" sz="18000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058036A-FEDD-4BD6-8A81-F0A7E1A44A1E}"/>
                  </a:ext>
                </a:extLst>
              </p:cNvPr>
              <p:cNvSpPr txBox="1"/>
              <p:nvPr/>
            </p:nvSpPr>
            <p:spPr>
              <a:xfrm>
                <a:off x="7121100" y="1385382"/>
                <a:ext cx="4132678" cy="203132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b="1" dirty="0" smtClean="0"/>
              </a:p>
              <a:p>
                <a:pPr algn="ctr"/>
                <a:endParaRPr lang="en-US" b="1" dirty="0"/>
              </a:p>
              <a:p>
                <a:pPr algn="ctr"/>
                <a:endParaRPr lang="en-US" b="1" dirty="0" smtClean="0"/>
              </a:p>
              <a:p>
                <a:pPr algn="ctr"/>
                <a:r>
                  <a:rPr lang="en-US" b="1" dirty="0" smtClean="0"/>
                  <a:t>MULTI-COLOR </a:t>
                </a:r>
                <a:r>
                  <a:rPr lang="en-US" b="1" dirty="0"/>
                  <a:t>SORTER </a:t>
                </a:r>
                <a:r>
                  <a:rPr lang="en-US" b="1" dirty="0" smtClean="0"/>
                  <a:t>MACHINE</a:t>
                </a:r>
              </a:p>
              <a:p>
                <a:endParaRPr lang="en-US" b="1" dirty="0" smtClean="0"/>
              </a:p>
              <a:p>
                <a:endParaRPr lang="en-US" b="1" dirty="0"/>
              </a:p>
              <a:p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B2B6FE4E-B39C-4E03-8E89-A9246276A073}"/>
                  </a:ext>
                </a:extLst>
              </p:cNvPr>
              <p:cNvSpPr/>
              <p:nvPr/>
            </p:nvSpPr>
            <p:spPr>
              <a:xfrm>
                <a:off x="7793313" y="3667486"/>
                <a:ext cx="3194945" cy="338554"/>
              </a:xfrm>
              <a:prstGeom prst="rect">
                <a:avLst/>
              </a:prstGeom>
              <a:grp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0" i="0" dirty="0" err="1" smtClean="0">
                    <a:solidFill>
                      <a:schemeClr val="bg1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</a:rPr>
                  <a:t>Rangu</a:t>
                </a:r>
                <a:r>
                  <a:rPr lang="en-US" sz="1600" b="0" i="0" smtClean="0">
                    <a:solidFill>
                      <a:schemeClr val="bg1"/>
                    </a:solidFill>
                    <a:effectLst/>
                    <a:latin typeface="Cambria" panose="02040503050406030204" pitchFamily="18" charset="0"/>
                    <a:ea typeface="Cambria" panose="02040503050406030204" pitchFamily="18" charset="0"/>
                  </a:rPr>
                  <a:t> Elena</a:t>
                </a:r>
                <a:endParaRPr lang="en-US" sz="1600" b="0" i="0" dirty="0" smtClean="0">
                  <a:solidFill>
                    <a:schemeClr val="bg1"/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5BBE29E-EB24-4364-825E-20F6309195FB}"/>
                </a:ext>
              </a:extLst>
            </p:cNvPr>
            <p:cNvGrpSpPr/>
            <p:nvPr/>
          </p:nvGrpSpPr>
          <p:grpSpPr>
            <a:xfrm>
              <a:off x="5926715" y="4873365"/>
              <a:ext cx="5720844" cy="1352652"/>
              <a:chOff x="5947656" y="5395453"/>
              <a:chExt cx="5720844" cy="1352652"/>
            </a:xfrm>
            <a:grpFill/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8BEE41F-37CA-4557-903C-F9BB9F382532}"/>
                  </a:ext>
                </a:extLst>
              </p:cNvPr>
              <p:cNvSpPr txBox="1"/>
              <p:nvPr/>
            </p:nvSpPr>
            <p:spPr>
              <a:xfrm>
                <a:off x="5947656" y="5708504"/>
                <a:ext cx="1636818" cy="46166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IN" sz="2400" dirty="0">
                  <a:solidFill>
                    <a:schemeClr val="accent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75B59A1F-503D-4643-9BEC-9AEA04AA7893}"/>
                  </a:ext>
                </a:extLst>
              </p:cNvPr>
              <p:cNvGrpSpPr/>
              <p:nvPr/>
            </p:nvGrpSpPr>
            <p:grpSpPr>
              <a:xfrm>
                <a:off x="6034710" y="5395454"/>
                <a:ext cx="2763547" cy="1327455"/>
                <a:chOff x="4599589" y="5272744"/>
                <a:chExt cx="2763547" cy="1327455"/>
              </a:xfrm>
              <a:grpFill/>
            </p:grpSpPr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78DF8D91-3044-44F5-A85A-AE79B1B4B933}"/>
                    </a:ext>
                  </a:extLst>
                </p:cNvPr>
                <p:cNvSpPr/>
                <p:nvPr/>
              </p:nvSpPr>
              <p:spPr>
                <a:xfrm>
                  <a:off x="4599589" y="5272744"/>
                  <a:ext cx="1327455" cy="132745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67C73F9-74B6-4D99-9C5B-E2D27AA05FFB}"/>
                    </a:ext>
                  </a:extLst>
                </p:cNvPr>
                <p:cNvSpPr txBox="1"/>
                <p:nvPr/>
              </p:nvSpPr>
              <p:spPr>
                <a:xfrm>
                  <a:off x="6328815" y="5474807"/>
                  <a:ext cx="1034321" cy="46166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IN" sz="2400" dirty="0">
                    <a:solidFill>
                      <a:schemeClr val="accent1"/>
                    </a:solidFill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38B7A812-C242-4163-99AA-695EC8A60BF5}"/>
                  </a:ext>
                </a:extLst>
              </p:cNvPr>
              <p:cNvGrpSpPr/>
              <p:nvPr/>
            </p:nvGrpSpPr>
            <p:grpSpPr>
              <a:xfrm>
                <a:off x="8192383" y="5395453"/>
                <a:ext cx="2040995" cy="1327455"/>
                <a:chOff x="5322141" y="5272743"/>
                <a:chExt cx="2040995" cy="1327455"/>
              </a:xfrm>
              <a:grpFill/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6520E6DC-BF7E-49B1-87D5-5138ABFCC5A6}"/>
                    </a:ext>
                  </a:extLst>
                </p:cNvPr>
                <p:cNvSpPr/>
                <p:nvPr/>
              </p:nvSpPr>
              <p:spPr>
                <a:xfrm>
                  <a:off x="5322141" y="5272743"/>
                  <a:ext cx="1327455" cy="132745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6BBAC7F0-B737-47EB-BE71-0FBD7A5FF05D}"/>
                    </a:ext>
                  </a:extLst>
                </p:cNvPr>
                <p:cNvSpPr txBox="1"/>
                <p:nvPr/>
              </p:nvSpPr>
              <p:spPr>
                <a:xfrm>
                  <a:off x="6328815" y="5474807"/>
                  <a:ext cx="1034321" cy="46166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IN" sz="2400" dirty="0">
                    <a:solidFill>
                      <a:schemeClr val="accent1"/>
                    </a:solidFill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289F00AF-D7E6-4446-80EA-DE91127F4209}"/>
                  </a:ext>
                </a:extLst>
              </p:cNvPr>
              <p:cNvGrpSpPr/>
              <p:nvPr/>
            </p:nvGrpSpPr>
            <p:grpSpPr>
              <a:xfrm>
                <a:off x="10305449" y="5420650"/>
                <a:ext cx="1363051" cy="1327455"/>
                <a:chOff x="6000085" y="5297940"/>
                <a:chExt cx="1363051" cy="1327455"/>
              </a:xfrm>
              <a:grpFill/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4D7C0F5C-2B34-419A-85CF-AF73C2D88988}"/>
                    </a:ext>
                  </a:extLst>
                </p:cNvPr>
                <p:cNvSpPr/>
                <p:nvPr/>
              </p:nvSpPr>
              <p:spPr>
                <a:xfrm>
                  <a:off x="6000085" y="5297940"/>
                  <a:ext cx="1327455" cy="132745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8DB7AF91-13AF-45F5-BFD5-A6693B0C06EC}"/>
                    </a:ext>
                  </a:extLst>
                </p:cNvPr>
                <p:cNvSpPr txBox="1"/>
                <p:nvPr/>
              </p:nvSpPr>
              <p:spPr>
                <a:xfrm>
                  <a:off x="6328815" y="5474807"/>
                  <a:ext cx="1034321" cy="46166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IN" sz="2400" dirty="0">
                    <a:solidFill>
                      <a:schemeClr val="accent1"/>
                    </a:solidFill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</p:grpSp>
        </p:grpSp>
      </p:grpSp>
      <p:sp>
        <p:nvSpPr>
          <p:cNvPr id="32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8087067" y="506568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26571" y="5090422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975920" y="501955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732386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23F47826-BDCB-4144-9DAC-8F6BF06C8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Partea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definire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pinilor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Substituent conținut 4">
            <a:extLst>
              <a:ext uri="{FF2B5EF4-FFF2-40B4-BE49-F238E27FC236}">
                <a16:creationId xmlns:a16="http://schemas.microsoft.com/office/drawing/2014/main" id="{DEC1DA14-84DF-4285-BEDB-AA8FD113F4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5311" y="356256"/>
            <a:ext cx="4916171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3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ubstituent conținut 6">
            <a:extLst>
              <a:ext uri="{FF2B5EF4-FFF2-40B4-BE49-F238E27FC236}">
                <a16:creationId xmlns:a16="http://schemas.microsoft.com/office/drawing/2014/main" id="{25FA236C-9D21-4C20-A833-800E373B1D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89" r="-1" b="-1"/>
          <a:stretch/>
        </p:blipFill>
        <p:spPr>
          <a:xfrm>
            <a:off x="876161" y="155760"/>
            <a:ext cx="9032603" cy="508084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DCE71677-5219-4925-A8CB-F01A4D918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1686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E9B2906-A744-4697-A76D-DBC069BC3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ubstituent conținut 4" descr="O imagine care conține interior&#10;&#10;Descriere generată automat">
            <a:extLst>
              <a:ext uri="{FF2B5EF4-FFF2-40B4-BE49-F238E27FC236}">
                <a16:creationId xmlns:a16="http://schemas.microsoft.com/office/drawing/2014/main" id="{87A780F5-C5B3-410D-9834-4CD9C27CC7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8120" y="-10161"/>
            <a:ext cx="5151120" cy="6868161"/>
          </a:xfrm>
        </p:spPr>
      </p:pic>
    </p:spTree>
    <p:extLst>
      <p:ext uri="{BB962C8B-B14F-4D97-AF65-F5344CB8AC3E}">
        <p14:creationId xmlns:p14="http://schemas.microsoft.com/office/powerpoint/2010/main" val="610975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E64FFF32-5B91-4104-86E4-3CAAF9A02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818457"/>
            <a:ext cx="3322317" cy="29758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Videoclip cu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functionalitatea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programului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video-1622771937">
            <a:hlinkClick r:id="" action="ppaction://media"/>
            <a:extLst>
              <a:ext uri="{FF2B5EF4-FFF2-40B4-BE49-F238E27FC236}">
                <a16:creationId xmlns:a16="http://schemas.microsoft.com/office/drawing/2014/main" id="{B8BBE9CE-7F80-4A4E-BB6C-36250CB5299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2470" y="566916"/>
            <a:ext cx="5724168" cy="5724168"/>
          </a:xfrm>
          <a:prstGeom prst="rect">
            <a:avLst/>
          </a:prstGeom>
        </p:spPr>
      </p:pic>
      <p:cxnSp>
        <p:nvCxnSpPr>
          <p:cNvPr id="17" name="Straight Connector 13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17861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511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5656D6EE-1F94-4765-8CC0-EAB99A503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08" y="5778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Realizarea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proiectului</a:t>
            </a:r>
            <a:r>
              <a:rPr lang="en-US" sz="3000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/>
            </a:r>
            <a:br>
              <a:rPr lang="en-US" sz="3000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8C7226FA-750C-47F8-B2AC-C978F8B9A1E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75"/>
          <a:stretch/>
        </p:blipFill>
        <p:spPr bwMode="auto">
          <a:xfrm>
            <a:off x="2514978" y="2509911"/>
            <a:ext cx="7106944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567953" y="1561551"/>
            <a:ext cx="5190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</a:rPr>
              <a:t>Schema </a:t>
            </a:r>
            <a:r>
              <a:rPr lang="en-US" sz="2400" dirty="0" err="1">
                <a:solidFill>
                  <a:srgbClr val="FFFFFF"/>
                </a:solidFill>
              </a:rPr>
              <a:t>simulata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26528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isplaying Rezolvari teme proiect SM (25 mai 2021, 19:29)">
            <a:extLst>
              <a:ext uri="{FF2B5EF4-FFF2-40B4-BE49-F238E27FC236}">
                <a16:creationId xmlns:a16="http://schemas.microsoft.com/office/drawing/2014/main" id="{430B3365-BE94-458D-90D7-7FC15AFB2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01" b="26099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DE6AA4FF-1160-4C59-95ED-2367B0981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sz="4100" dirty="0" err="1" smtClean="0"/>
              <a:t>Componente</a:t>
            </a:r>
            <a:r>
              <a:rPr lang="en-US" sz="4100" dirty="0" smtClean="0"/>
              <a:t>:</a:t>
            </a:r>
            <a:endParaRPr lang="en-US" sz="4100" dirty="0"/>
          </a:p>
        </p:txBody>
      </p:sp>
      <p:sp>
        <p:nvSpPr>
          <p:cNvPr id="3" name="TextBox 2"/>
          <p:cNvSpPr txBox="1"/>
          <p:nvPr/>
        </p:nvSpPr>
        <p:spPr>
          <a:xfrm>
            <a:off x="804672" y="1775236"/>
            <a:ext cx="40134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Servomotoare</a:t>
            </a:r>
            <a:r>
              <a:rPr lang="en-US" dirty="0" smtClean="0"/>
              <a:t>(2)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senzor</a:t>
            </a:r>
            <a:r>
              <a:rPr lang="en-US" dirty="0"/>
              <a:t> </a:t>
            </a:r>
            <a:r>
              <a:rPr lang="en-US" dirty="0" err="1"/>
              <a:t>recunoastere</a:t>
            </a:r>
            <a:r>
              <a:rPr lang="en-US" dirty="0"/>
              <a:t> </a:t>
            </a:r>
            <a:r>
              <a:rPr lang="en-US" dirty="0" err="1"/>
              <a:t>culoare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Arduino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445" y="2491190"/>
            <a:ext cx="3275108" cy="436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929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6" name="Titlu 1">
            <a:extLst>
              <a:ext uri="{FF2B5EF4-FFF2-40B4-BE49-F238E27FC236}">
                <a16:creationId xmlns:a16="http://schemas.microsoft.com/office/drawing/2014/main" id="{F1BB1C20-49E2-4D8D-959A-AC5C1366E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Primul stadiu al proiectului, fiind realizat din carton, cu 3 sertare si o rampa pe unde vor cadea, ulterior piese</a:t>
            </a:r>
          </a:p>
        </p:txBody>
      </p:sp>
      <p:pic>
        <p:nvPicPr>
          <p:cNvPr id="3076" name="Picture 4" descr="Displaying Rezolvari teme proiect SM (2 iun. 2021, 12:49)">
            <a:extLst>
              <a:ext uri="{FF2B5EF4-FFF2-40B4-BE49-F238E27FC236}">
                <a16:creationId xmlns:a16="http://schemas.microsoft.com/office/drawing/2014/main" id="{2D0A1FD8-AB53-4211-8B8E-427B6C7625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43" b="23932"/>
          <a:stretch/>
        </p:blipFill>
        <p:spPr bwMode="auto">
          <a:xfrm>
            <a:off x="4777316" y="750590"/>
            <a:ext cx="6780700" cy="5354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001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0" name="Rectangle 7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E7195DC4-3A12-4A71-9E99-E9F5EF643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573" y="1894478"/>
            <a:ext cx="4368602" cy="1956841"/>
          </a:xfrm>
        </p:spPr>
        <p:txBody>
          <a:bodyPr anchor="b">
            <a:normAutofit fontScale="90000"/>
          </a:bodyPr>
          <a:lstStyle/>
          <a:p>
            <a:r>
              <a:rPr lang="en-US" sz="5400" dirty="0" err="1"/>
              <a:t>Amplasarea</a:t>
            </a:r>
            <a:r>
              <a:rPr lang="en-US" sz="5400" dirty="0"/>
              <a:t> </a:t>
            </a:r>
            <a:r>
              <a:rPr lang="en-US" sz="5400" dirty="0" err="1"/>
              <a:t>celor</a:t>
            </a:r>
            <a:r>
              <a:rPr lang="en-US" sz="5400" dirty="0"/>
              <a:t> </a:t>
            </a:r>
            <a:r>
              <a:rPr lang="en-US" sz="5400" dirty="0" err="1"/>
              <a:t>doua</a:t>
            </a:r>
            <a:r>
              <a:rPr lang="en-US" sz="5400" dirty="0"/>
              <a:t> </a:t>
            </a:r>
            <a:r>
              <a:rPr lang="en-US" sz="5400" dirty="0" err="1"/>
              <a:t>servomotoare</a:t>
            </a:r>
            <a:endParaRPr lang="en-US" sz="5400" dirty="0"/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Displaying Rezolvari teme proiect SM (2 iun. 2021, 12:54)">
            <a:extLst>
              <a:ext uri="{FF2B5EF4-FFF2-40B4-BE49-F238E27FC236}">
                <a16:creationId xmlns:a16="http://schemas.microsoft.com/office/drawing/2014/main" id="{F0B4D178-8D9F-4BED-B026-F36608E7A2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5226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449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F804B8B5-33FE-4571-83AA-70BC2D3D7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084" y="2208466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Progresul</a:t>
            </a:r>
            <a:r>
              <a:rPr lang="en-US" sz="5400" dirty="0"/>
              <a:t> </a:t>
            </a:r>
            <a:r>
              <a:rPr lang="en-US" sz="5400" dirty="0" err="1"/>
              <a:t>proiectului</a:t>
            </a:r>
            <a:endParaRPr lang="en-US" sz="5400" dirty="0"/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Displaying Rezolvari teme proiect SM (2 iun. 2021, 12:56)">
            <a:extLst>
              <a:ext uri="{FF2B5EF4-FFF2-40B4-BE49-F238E27FC236}">
                <a16:creationId xmlns:a16="http://schemas.microsoft.com/office/drawing/2014/main" id="{7487FA36-FC22-4F37-B0E5-9F6390E2C3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57" r="-1" b="15069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455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Imagine 16" descr="O imagine care conține text&#10;&#10;Descriere generată automat">
            <a:extLst>
              <a:ext uri="{FF2B5EF4-FFF2-40B4-BE49-F238E27FC236}">
                <a16:creationId xmlns:a16="http://schemas.microsoft.com/office/drawing/2014/main" id="{1AC20745-FCD0-494B-8C14-7762B981E3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3" r="1" b="40097"/>
          <a:stretch/>
        </p:blipFill>
        <p:spPr>
          <a:xfrm>
            <a:off x="1460597" y="-91813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13202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02C7ED27-9281-4356-AA08-D97A48C3E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2418407"/>
            <a:ext cx="3091607" cy="1655483"/>
          </a:xfrm>
        </p:spPr>
        <p:txBody>
          <a:bodyPr anchor="b">
            <a:normAutofit fontScale="90000"/>
          </a:bodyPr>
          <a:lstStyle/>
          <a:p>
            <a:r>
              <a:rPr lang="en-US" sz="4000" dirty="0" err="1"/>
              <a:t>Testarea</a:t>
            </a:r>
            <a:r>
              <a:rPr lang="en-US" sz="4000" dirty="0"/>
              <a:t> </a:t>
            </a:r>
            <a:r>
              <a:rPr lang="en-US" sz="4000" dirty="0" err="1"/>
              <a:t>functionalitatii</a:t>
            </a:r>
            <a:r>
              <a:rPr lang="en-US" sz="4000" dirty="0"/>
              <a:t> </a:t>
            </a:r>
            <a:r>
              <a:rPr lang="en-US" sz="4000" dirty="0" err="1"/>
              <a:t>senzorului</a:t>
            </a:r>
            <a:r>
              <a:rPr lang="en-US" sz="4000" dirty="0"/>
              <a:t> TCS230</a:t>
            </a:r>
          </a:p>
        </p:txBody>
      </p:sp>
      <p:pic>
        <p:nvPicPr>
          <p:cNvPr id="5" name="Substituent conținut 4" descr="O imagine care conține text, interior&#10;&#10;Descriere generată automat">
            <a:extLst>
              <a:ext uri="{FF2B5EF4-FFF2-40B4-BE49-F238E27FC236}">
                <a16:creationId xmlns:a16="http://schemas.microsoft.com/office/drawing/2014/main" id="{ACEECAF4-36CC-4D5B-B515-E835D8D67A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9" b="29357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46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889C5922-4BCD-4BE6-9A53-46D06B0B2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 fontScale="90000"/>
          </a:bodyPr>
          <a:lstStyle/>
          <a:p>
            <a:r>
              <a:rPr lang="en-US" sz="4000" dirty="0" err="1"/>
              <a:t>Legarea</a:t>
            </a:r>
            <a:r>
              <a:rPr lang="en-US" sz="4000" dirty="0"/>
              <a:t> </a:t>
            </a:r>
            <a:r>
              <a:rPr lang="en-US" sz="4000" dirty="0" err="1"/>
              <a:t>pinilor</a:t>
            </a:r>
            <a:r>
              <a:rPr lang="en-US" sz="4000" dirty="0"/>
              <a:t> in </a:t>
            </a:r>
            <a:r>
              <a:rPr lang="en-US" sz="4000" dirty="0" err="1"/>
              <a:t>placa</a:t>
            </a:r>
            <a:r>
              <a:rPr lang="en-US" sz="4000" dirty="0"/>
              <a:t> Arduino Uno.</a:t>
            </a:r>
          </a:p>
        </p:txBody>
      </p:sp>
      <p:pic>
        <p:nvPicPr>
          <p:cNvPr id="5" name="Substituent conținut 4" descr="O imagine care conține text&#10;&#10;Descriere generată automat">
            <a:extLst>
              <a:ext uri="{FF2B5EF4-FFF2-40B4-BE49-F238E27FC236}">
                <a16:creationId xmlns:a16="http://schemas.microsoft.com/office/drawing/2014/main" id="{7D4AF813-73EE-4541-BCDE-7973735591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" b="40375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411302"/>
      </p:ext>
    </p:extLst>
  </p:cSld>
  <p:clrMapOvr>
    <a:masterClrMapping/>
  </p:clrMapOvr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77</Words>
  <Application>Microsoft Office PowerPoint</Application>
  <PresentationFormat>Widescreen</PresentationFormat>
  <Paragraphs>24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맑은 고딕</vt:lpstr>
      <vt:lpstr>Arial</vt:lpstr>
      <vt:lpstr>Calibri</vt:lpstr>
      <vt:lpstr>Calibri Light</vt:lpstr>
      <vt:lpstr>Cambria</vt:lpstr>
      <vt:lpstr>Tw Cen MT</vt:lpstr>
      <vt:lpstr>Temă Office</vt:lpstr>
      <vt:lpstr>MULTI-COLOR SORTER MACHINE</vt:lpstr>
      <vt:lpstr>Realizarea proiectului </vt:lpstr>
      <vt:lpstr>Componente:</vt:lpstr>
      <vt:lpstr>Primul stadiu al proiectului, fiind realizat din carton, cu 3 sertare si o rampa pe unde vor cadea, ulterior piese</vt:lpstr>
      <vt:lpstr>Amplasarea celor doua servomotoare</vt:lpstr>
      <vt:lpstr>Progresul proiectului</vt:lpstr>
      <vt:lpstr>PowerPoint Presentation</vt:lpstr>
      <vt:lpstr>Testarea functionalitatii senzorului TCS230</vt:lpstr>
      <vt:lpstr>Legarea pinilor in placa Arduino Uno.</vt:lpstr>
      <vt:lpstr>Partea de definire a pinilor</vt:lpstr>
      <vt:lpstr>PowerPoint Presentation</vt:lpstr>
      <vt:lpstr>PowerPoint Presentation</vt:lpstr>
      <vt:lpstr>Videoclip cu functionalitatea programului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SISTEME MECATRONICE</dc:title>
  <dc:creator>uta.eduard.u5w@robotics.ucv.ro</dc:creator>
  <cp:lastModifiedBy>Noi</cp:lastModifiedBy>
  <cp:revision>10</cp:revision>
  <dcterms:created xsi:type="dcterms:W3CDTF">2021-06-04T01:33:43Z</dcterms:created>
  <dcterms:modified xsi:type="dcterms:W3CDTF">2022-05-02T12:18:04Z</dcterms:modified>
</cp:coreProperties>
</file>

<file path=docProps/thumbnail.jpeg>
</file>